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7" r:id="rId2"/>
    <p:sldId id="256"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2" d="100"/>
          <a:sy n="72" d="100"/>
        </p:scale>
        <p:origin x="660"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2147872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A26D35-E344-4C31-8E12-001D4F69658F}"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1514516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92130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657339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2308233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2960809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1817170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15062132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3487912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632139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3007073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A26D35-E344-4C31-8E12-001D4F69658F}"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2117920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A26D35-E344-4C31-8E12-001D4F69658F}" type="datetimeFigureOut">
              <a:rPr lang="en-US" smtClean="0"/>
              <a:t>4/7/2021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2705265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1494759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2026728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52A26D35-E344-4C31-8E12-001D4F69658F}" type="datetimeFigureOut">
              <a:rPr lang="en-US" smtClean="0"/>
              <a:t>4/7/2021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3830759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A26D35-E344-4C31-8E12-001D4F69658F}"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7B657B-5A8B-4420-B78A-04671F502E6C}" type="slidenum">
              <a:rPr lang="en-US" smtClean="0"/>
              <a:t>‹#›</a:t>
            </a:fld>
            <a:endParaRPr lang="en-US"/>
          </a:p>
        </p:txBody>
      </p:sp>
    </p:spTree>
    <p:extLst>
      <p:ext uri="{BB962C8B-B14F-4D97-AF65-F5344CB8AC3E}">
        <p14:creationId xmlns:p14="http://schemas.microsoft.com/office/powerpoint/2010/main" val="4230543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2A26D35-E344-4C31-8E12-001D4F69658F}" type="datetimeFigureOut">
              <a:rPr lang="en-US" smtClean="0"/>
              <a:t>4/7/2021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A7B657B-5A8B-4420-B78A-04671F502E6C}" type="slidenum">
              <a:rPr lang="en-US" smtClean="0"/>
              <a:t>‹#›</a:t>
            </a:fld>
            <a:endParaRPr lang="en-US"/>
          </a:p>
        </p:txBody>
      </p:sp>
    </p:spTree>
    <p:extLst>
      <p:ext uri="{BB962C8B-B14F-4D97-AF65-F5344CB8AC3E}">
        <p14:creationId xmlns:p14="http://schemas.microsoft.com/office/powerpoint/2010/main" val="421291874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125F125-1596-4043-92DC-D2B0B7EFFAC4}"/>
              </a:ext>
            </a:extLst>
          </p:cNvPr>
          <p:cNvSpPr/>
          <p:nvPr/>
        </p:nvSpPr>
        <p:spPr>
          <a:xfrm>
            <a:off x="2716695" y="450573"/>
            <a:ext cx="6758609" cy="10469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Abstract </a:t>
            </a:r>
          </a:p>
        </p:txBody>
      </p:sp>
      <p:sp>
        <p:nvSpPr>
          <p:cNvPr id="5" name="Rectangle 4">
            <a:extLst>
              <a:ext uri="{FF2B5EF4-FFF2-40B4-BE49-F238E27FC236}">
                <a16:creationId xmlns:a16="http://schemas.microsoft.com/office/drawing/2014/main" id="{FAC43CFF-007A-48BA-A546-5109F674EDAE}"/>
              </a:ext>
            </a:extLst>
          </p:cNvPr>
          <p:cNvSpPr/>
          <p:nvPr/>
        </p:nvSpPr>
        <p:spPr>
          <a:xfrm>
            <a:off x="0" y="1497496"/>
            <a:ext cx="12192000" cy="24251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200" dirty="0">
                <a:solidFill>
                  <a:schemeClr val="bg1"/>
                </a:solidFill>
                <a:effectLst/>
                <a:latin typeface="Times New Roman" panose="02020603050405020304" pitchFamily="18" charset="0"/>
                <a:ea typeface="Calibri" panose="020F0502020204030204" pitchFamily="34" charset="0"/>
              </a:rPr>
              <a:t>Gestational diabetes is a disease that affects the majority of pregnant women in the world. The statistics show that at least 10% of the world's women have gestational diabetes during their first-time pregnancy. Gestational diabetes is associated with an increase in the blood sugar of pregnant women. The analysis below shows that poor diet is the primary cause of this type of diabetes. The patient's poor diet is majorly contributed by a lack of knowledge about the correct diet type to consume. Educating the patient on the healthy strategies to reduce the disease's infection is one of the effective strategies discussed in this report. The expected outcome after implementing the strategies shows that gestational diabetes patients will have access to cheaper food products to boost their health. Improving the patient's diet is essential in controlling gestational diabetes. Lastly, interprofessional collaboration is essential in controlling gestational diabetes</a:t>
            </a:r>
            <a:r>
              <a:rPr lang="en-GB" sz="1200" dirty="0">
                <a:effectLst/>
                <a:latin typeface="Times New Roman" panose="02020603050405020304" pitchFamily="18" charset="0"/>
                <a:ea typeface="Calibri" panose="020F0502020204030204" pitchFamily="34" charset="0"/>
              </a:rPr>
              <a:t>. </a:t>
            </a:r>
            <a:endParaRPr lang="en-US" sz="1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372759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F4F03C2-5FE6-402C-B323-49A58474698B}"/>
              </a:ext>
            </a:extLst>
          </p:cNvPr>
          <p:cNvSpPr/>
          <p:nvPr/>
        </p:nvSpPr>
        <p:spPr>
          <a:xfrm>
            <a:off x="0" y="1103844"/>
            <a:ext cx="4253345" cy="622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accent2">
                    <a:lumMod val="20000"/>
                    <a:lumOff val="80000"/>
                  </a:schemeClr>
                </a:solidFill>
                <a:latin typeface="Times New Roman" panose="02020603050405020304" pitchFamily="18" charset="0"/>
                <a:cs typeface="Times New Roman" panose="02020603050405020304" pitchFamily="18" charset="0"/>
              </a:rPr>
              <a:t>Quality improvement methods </a:t>
            </a:r>
          </a:p>
        </p:txBody>
      </p:sp>
      <p:sp>
        <p:nvSpPr>
          <p:cNvPr id="5" name="Rectangle 4">
            <a:extLst>
              <a:ext uri="{FF2B5EF4-FFF2-40B4-BE49-F238E27FC236}">
                <a16:creationId xmlns:a16="http://schemas.microsoft.com/office/drawing/2014/main" id="{98264180-30B7-4EE6-8E69-A99693DA3F32}"/>
              </a:ext>
            </a:extLst>
          </p:cNvPr>
          <p:cNvSpPr/>
          <p:nvPr/>
        </p:nvSpPr>
        <p:spPr>
          <a:xfrm>
            <a:off x="40656" y="1766757"/>
            <a:ext cx="4253345" cy="82735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nSpc>
                <a:spcPct val="200000"/>
              </a:lnSpc>
              <a:spcBef>
                <a:spcPts val="0"/>
              </a:spcBef>
              <a:spcAft>
                <a:spcPts val="800"/>
              </a:spcAft>
            </a:pPr>
            <a:r>
              <a:rPr lang="en-GB" sz="1050" dirty="0">
                <a:solidFill>
                  <a:schemeClr val="bg1"/>
                </a:solidFill>
                <a:effectLst/>
                <a:latin typeface="Times New Roman" panose="02020603050405020304" pitchFamily="18" charset="0"/>
                <a:ea typeface="Calibri" panose="020F0502020204030204" pitchFamily="34" charset="0"/>
              </a:rPr>
              <a:t>The following is the application of PDCA Cycle; the cycle begins with the observation of the current situation.</a:t>
            </a:r>
            <a:endParaRPr lang="en-US" sz="1050" dirty="0">
              <a:solidFill>
                <a:schemeClr val="bg1"/>
              </a:solidFill>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050" dirty="0">
                <a:solidFill>
                  <a:schemeClr val="bg1"/>
                </a:solidFill>
                <a:effectLst/>
                <a:latin typeface="Times New Roman" panose="02020603050405020304" pitchFamily="18" charset="0"/>
                <a:ea typeface="Calibri" panose="020F0502020204030204" pitchFamily="34" charset="0"/>
              </a:rPr>
              <a:t> It is observed that gestational diabetes patients lack knowledge on disease management and method of prevention.</a:t>
            </a:r>
            <a:endParaRPr lang="en-US" sz="1050" dirty="0">
              <a:solidFill>
                <a:schemeClr val="bg1"/>
              </a:solidFill>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050" dirty="0">
                <a:solidFill>
                  <a:schemeClr val="bg1"/>
                </a:solidFill>
                <a:effectLst/>
                <a:latin typeface="Times New Roman" panose="02020603050405020304" pitchFamily="18" charset="0"/>
                <a:ea typeface="Calibri" panose="020F0502020204030204" pitchFamily="34" charset="0"/>
              </a:rPr>
              <a:t>The patient's poor diet may be top lack of knowledge on the proper diet and inability to access the proper diet that prevents infection of gestational diabetes. Furthermore Gestational diabetes patients are unlikely to do some exercises due to a lack of resources and knowledge on the importance of exercising. After identifying the observations the cycle goes on to plan on the way to improve the health situation. For example, planning to educate the patient is the most effective method of managing gestational diabetes</a:t>
            </a:r>
            <a:endParaRPr lang="en-US" sz="1050" dirty="0">
              <a:solidFill>
                <a:schemeClr val="bg1"/>
              </a:solidFill>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050" dirty="0">
                <a:solidFill>
                  <a:schemeClr val="bg1"/>
                </a:solidFill>
                <a:effectLst/>
                <a:latin typeface="Times New Roman" panose="02020603050405020304" pitchFamily="18" charset="0"/>
                <a:ea typeface="Calibri" panose="020F0502020204030204" pitchFamily="34" charset="0"/>
              </a:rPr>
              <a:t> The do element of PDCA cycle allows talks about proper coordination between the patient’s nurses, physicians, diet experts and health professionals to increase the knowledge about how to manage the disease</a:t>
            </a:r>
            <a:endParaRPr lang="en-US" sz="1050" dirty="0">
              <a:solidFill>
                <a:schemeClr val="bg1"/>
              </a:solidFill>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050" dirty="0">
                <a:solidFill>
                  <a:schemeClr val="bg1"/>
                </a:solidFill>
                <a:effectLst/>
                <a:latin typeface="Times New Roman" panose="02020603050405020304" pitchFamily="18" charset="0"/>
                <a:ea typeface="Calibri" panose="020F0502020204030204" pitchFamily="34" charset="0"/>
              </a:rPr>
              <a:t>The PDCA cycle checks the effectiveness of the strategies put forward to determine their reliability toward solving the gestational diabetes issue. For example it is noted that there is an improvement in the diet intake among the gestational diabetes patients.</a:t>
            </a:r>
            <a:endParaRPr lang="en-US" sz="1050" dirty="0">
              <a:solidFill>
                <a:schemeClr val="bg1"/>
              </a:solidFill>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050" dirty="0">
                <a:solidFill>
                  <a:schemeClr val="bg1"/>
                </a:solidFill>
                <a:effectLst/>
                <a:latin typeface="Times New Roman" panose="02020603050405020304" pitchFamily="18" charset="0"/>
                <a:ea typeface="Calibri" panose="020F0502020204030204" pitchFamily="34" charset="0"/>
              </a:rPr>
              <a:t>Finally the action stage of PDCA, this stage is based on the evaluation of the effectiveness of the strategies whereby the possible adjustments are made on the strategy. For example in the case of gestational diabetes, the PDCA cycle should adjust its strategies used to educate the patients on how to manage the disease and maybe use the digital means to educate the </a:t>
            </a:r>
            <a:r>
              <a:rPr lang="en-GB" sz="1050" dirty="0">
                <a:effectLst/>
                <a:latin typeface="Times New Roman" panose="02020603050405020304" pitchFamily="18" charset="0"/>
                <a:ea typeface="Calibri" panose="020F0502020204030204" pitchFamily="34" charset="0"/>
              </a:rPr>
              <a:t>patients.</a:t>
            </a:r>
            <a:endParaRPr lang="en-US" sz="1050" dirty="0">
              <a:effectLst/>
              <a:latin typeface="Times New Roman" panose="02020603050405020304" pitchFamily="18" charset="0"/>
              <a:ea typeface="Calibri" panose="020F0502020204030204" pitchFamily="34" charset="0"/>
            </a:endParaRPr>
          </a:p>
        </p:txBody>
      </p:sp>
      <p:sp>
        <p:nvSpPr>
          <p:cNvPr id="6" name="Rectangle 5">
            <a:extLst>
              <a:ext uri="{FF2B5EF4-FFF2-40B4-BE49-F238E27FC236}">
                <a16:creationId xmlns:a16="http://schemas.microsoft.com/office/drawing/2014/main" id="{6BA4D488-FE29-462A-9173-F66FB20445AE}"/>
              </a:ext>
            </a:extLst>
          </p:cNvPr>
          <p:cNvSpPr/>
          <p:nvPr/>
        </p:nvSpPr>
        <p:spPr>
          <a:xfrm>
            <a:off x="54210" y="10123459"/>
            <a:ext cx="4226239" cy="8758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2000" b="1" dirty="0">
                <a:solidFill>
                  <a:schemeClr val="accent5">
                    <a:lumMod val="20000"/>
                    <a:lumOff val="80000"/>
                  </a:schemeClr>
                </a:solidFill>
                <a:effectLst/>
                <a:latin typeface="Times New Roman" panose="02020603050405020304" pitchFamily="18" charset="0"/>
                <a:ea typeface="Calibri" panose="020F0502020204030204" pitchFamily="34" charset="0"/>
                <a:cs typeface="Times New Roman" panose="02020603050405020304" pitchFamily="18" charset="0"/>
              </a:rPr>
              <a:t>Limitations of PDCA Cycle</a:t>
            </a:r>
            <a:endParaRPr lang="en-US" sz="2000" dirty="0">
              <a:solidFill>
                <a:schemeClr val="accent5">
                  <a:lumMod val="20000"/>
                  <a:lumOff val="8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8D219017-7DEE-4AB7-A010-D27A9A3C8DD6}"/>
              </a:ext>
            </a:extLst>
          </p:cNvPr>
          <p:cNvSpPr/>
          <p:nvPr/>
        </p:nvSpPr>
        <p:spPr>
          <a:xfrm>
            <a:off x="-2" y="10999304"/>
            <a:ext cx="4253345" cy="5009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nSpc>
                <a:spcPct val="200000"/>
              </a:lnSpc>
              <a:spcBef>
                <a:spcPts val="0"/>
              </a:spcBef>
              <a:spcAft>
                <a:spcPts val="800"/>
              </a:spcAft>
            </a:pPr>
            <a:r>
              <a:rPr lang="en-GB" sz="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 PDCA cycle alone cannot guarantee significant improvement in the management of gestational diabetes. The scholars and the scientist need to come up with more methods to manage gestational diabetes.</a:t>
            </a:r>
            <a:endParaRPr lang="en-US" sz="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200000"/>
              </a:lnSpc>
              <a:spcBef>
                <a:spcPts val="0"/>
              </a:spcBef>
              <a:spcAft>
                <a:spcPts val="800"/>
              </a:spcAft>
            </a:pPr>
            <a:r>
              <a:rPr lang="en-GB" sz="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There are higher chances that the health care professionals may fail to understand the PDCA cycle and hence affect the methods of quality improvement of diabetes.</a:t>
            </a:r>
            <a:endParaRPr lang="en-US" sz="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200000"/>
              </a:lnSpc>
              <a:spcBef>
                <a:spcPts val="0"/>
              </a:spcBef>
              <a:spcAft>
                <a:spcPts val="800"/>
              </a:spcAft>
            </a:pPr>
            <a:r>
              <a:rPr lang="en-GB" sz="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There challenges of getting enough facilities such as gyms to promote exercising of the patients.</a:t>
            </a:r>
            <a:endParaRPr lang="en-US" sz="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200000"/>
              </a:lnSpc>
              <a:spcBef>
                <a:spcPts val="0"/>
              </a:spcBef>
              <a:spcAft>
                <a:spcPts val="800"/>
              </a:spcAft>
            </a:pPr>
            <a:r>
              <a:rPr lang="en-GB" sz="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The unavailability of professionals such as physical therapists may affect the implementation of the above PDCA improvement plan.</a:t>
            </a:r>
            <a:endParaRPr lang="en-US" sz="12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5A9EAC95-A4A1-42F7-9A11-0686C0C266EB}"/>
              </a:ext>
            </a:extLst>
          </p:cNvPr>
          <p:cNvSpPr/>
          <p:nvPr/>
        </p:nvSpPr>
        <p:spPr>
          <a:xfrm>
            <a:off x="4253343" y="1349309"/>
            <a:ext cx="3685314" cy="18047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latin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A1CB5BCE-6CEE-4CCE-AC48-99BA17FA1AF6}"/>
              </a:ext>
            </a:extLst>
          </p:cNvPr>
          <p:cNvPicPr/>
          <p:nvPr/>
        </p:nvPicPr>
        <p:blipFill>
          <a:blip r:embed="rId2"/>
          <a:stretch>
            <a:fillRect/>
          </a:stretch>
        </p:blipFill>
        <p:spPr>
          <a:xfrm>
            <a:off x="4253343" y="1018617"/>
            <a:ext cx="3793333" cy="4205152"/>
          </a:xfrm>
          <a:prstGeom prst="rect">
            <a:avLst/>
          </a:prstGeom>
        </p:spPr>
      </p:pic>
      <p:sp>
        <p:nvSpPr>
          <p:cNvPr id="10" name="Rectangle 9">
            <a:extLst>
              <a:ext uri="{FF2B5EF4-FFF2-40B4-BE49-F238E27FC236}">
                <a16:creationId xmlns:a16="http://schemas.microsoft.com/office/drawing/2014/main" id="{979BB6DD-25A4-48A2-950D-C8C6DEC8B543}"/>
              </a:ext>
            </a:extLst>
          </p:cNvPr>
          <p:cNvSpPr/>
          <p:nvPr/>
        </p:nvSpPr>
        <p:spPr>
          <a:xfrm>
            <a:off x="0" y="15982120"/>
            <a:ext cx="4253343" cy="490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800" b="1" dirty="0">
                <a:effectLst/>
                <a:latin typeface="Times New Roman" panose="02020603050405020304" pitchFamily="18" charset="0"/>
                <a:ea typeface="Calibri" panose="020F0502020204030204" pitchFamily="34" charset="0"/>
              </a:rPr>
              <a:t>Evidence supporting the IQ methods</a:t>
            </a:r>
            <a:endParaRPr lang="en-US" sz="1800" dirty="0">
              <a:effectLst/>
              <a:latin typeface="Times New Roman" panose="02020603050405020304" pitchFamily="18" charset="0"/>
              <a:ea typeface="Calibri" panose="020F0502020204030204" pitchFamily="34" charset="0"/>
            </a:endParaRPr>
          </a:p>
        </p:txBody>
      </p:sp>
      <p:sp>
        <p:nvSpPr>
          <p:cNvPr id="11" name="Rectangle 10">
            <a:extLst>
              <a:ext uri="{FF2B5EF4-FFF2-40B4-BE49-F238E27FC236}">
                <a16:creationId xmlns:a16="http://schemas.microsoft.com/office/drawing/2014/main" id="{3567495A-3E62-4E94-B11B-FF57504AE6C6}"/>
              </a:ext>
            </a:extLst>
          </p:cNvPr>
          <p:cNvSpPr/>
          <p:nvPr/>
        </p:nvSpPr>
        <p:spPr>
          <a:xfrm>
            <a:off x="0" y="16472450"/>
            <a:ext cx="4253343" cy="38253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nSpc>
                <a:spcPct val="200000"/>
              </a:lnSpc>
              <a:spcBef>
                <a:spcPts val="0"/>
              </a:spcBef>
              <a:spcAft>
                <a:spcPts val="800"/>
              </a:spcAft>
            </a:pPr>
            <a:r>
              <a:rPr lang="en-GB" sz="1100" dirty="0">
                <a:solidFill>
                  <a:schemeClr val="bg1"/>
                </a:solidFill>
                <a:effectLst/>
                <a:latin typeface="Times New Roman" panose="02020603050405020304" pitchFamily="18" charset="0"/>
                <a:ea typeface="Calibri" panose="020F0502020204030204" pitchFamily="34" charset="0"/>
              </a:rPr>
              <a:t>The above PDCA strategies are the most advance and based on the actual evidence that promotes the health of the patients and the overall wellbeing of gestational diabetes patients. The PDCA improvement plan is very effective in improving the management of Gestational diabetes. The method critically plans the activities that should be carried out to improve the quality of health of gestational diabetes patients.</a:t>
            </a:r>
            <a:endParaRPr lang="en-US" sz="1100" dirty="0">
              <a:solidFill>
                <a:schemeClr val="bg1"/>
              </a:solidFill>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100" dirty="0">
                <a:solidFill>
                  <a:schemeClr val="bg1"/>
                </a:solidFill>
                <a:effectLst/>
                <a:latin typeface="Times New Roman" panose="02020603050405020304" pitchFamily="18" charset="0"/>
                <a:ea typeface="Calibri" panose="020F0502020204030204" pitchFamily="34" charset="0"/>
              </a:rPr>
              <a:t>Additionally, the method oversees the implementation of these strategies hence detecting any improvement that should be made on the plan</a:t>
            </a:r>
            <a:r>
              <a:rPr lang="en-GB" sz="1100" dirty="0">
                <a:solidFill>
                  <a:srgbClr val="222222"/>
                </a:solidFill>
                <a:effectLst/>
                <a:latin typeface="Times New Roman" panose="02020603050405020304" pitchFamily="18" charset="0"/>
                <a:ea typeface="Calibri" panose="020F0502020204030204" pitchFamily="34" charset="0"/>
              </a:rPr>
              <a:t>.</a:t>
            </a:r>
            <a:endParaRPr lang="en-US" sz="1100" dirty="0">
              <a:effectLst/>
              <a:latin typeface="Times New Roman" panose="02020603050405020304" pitchFamily="18" charset="0"/>
              <a:ea typeface="Calibri" panose="020F0502020204030204" pitchFamily="34" charset="0"/>
            </a:endParaRPr>
          </a:p>
        </p:txBody>
      </p:sp>
      <p:sp>
        <p:nvSpPr>
          <p:cNvPr id="12" name="Rectangle 11">
            <a:extLst>
              <a:ext uri="{FF2B5EF4-FFF2-40B4-BE49-F238E27FC236}">
                <a16:creationId xmlns:a16="http://schemas.microsoft.com/office/drawing/2014/main" id="{A1BF6150-8DE9-42F6-B47A-126963992382}"/>
              </a:ext>
            </a:extLst>
          </p:cNvPr>
          <p:cNvSpPr/>
          <p:nvPr/>
        </p:nvSpPr>
        <p:spPr>
          <a:xfrm>
            <a:off x="4253343" y="5247864"/>
            <a:ext cx="3685314" cy="6812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800" b="1" dirty="0">
                <a:solidFill>
                  <a:schemeClr val="accent5">
                    <a:lumMod val="20000"/>
                    <a:lumOff val="80000"/>
                  </a:schemeClr>
                </a:solidFill>
                <a:effectLst/>
                <a:latin typeface="Times New Roman" panose="02020603050405020304" pitchFamily="18" charset="0"/>
                <a:ea typeface="Calibri" panose="020F0502020204030204" pitchFamily="34" charset="0"/>
              </a:rPr>
              <a:t>Knowledge gap and unknowns</a:t>
            </a:r>
            <a:endParaRPr lang="en-US" sz="1800" dirty="0">
              <a:solidFill>
                <a:schemeClr val="accent5">
                  <a:lumMod val="20000"/>
                  <a:lumOff val="80000"/>
                </a:schemeClr>
              </a:solidFill>
              <a:effectLst/>
              <a:latin typeface="Times New Roman" panose="02020603050405020304" pitchFamily="18" charset="0"/>
              <a:ea typeface="Calibri" panose="020F0502020204030204" pitchFamily="34" charset="0"/>
            </a:endParaRPr>
          </a:p>
        </p:txBody>
      </p:sp>
      <p:sp>
        <p:nvSpPr>
          <p:cNvPr id="13" name="Rectangle 12">
            <a:extLst>
              <a:ext uri="{FF2B5EF4-FFF2-40B4-BE49-F238E27FC236}">
                <a16:creationId xmlns:a16="http://schemas.microsoft.com/office/drawing/2014/main" id="{EAD5BB82-1E93-4B4A-89A0-B1455024EA93}"/>
              </a:ext>
            </a:extLst>
          </p:cNvPr>
          <p:cNvSpPr/>
          <p:nvPr/>
        </p:nvSpPr>
        <p:spPr>
          <a:xfrm>
            <a:off x="4253343" y="5941193"/>
            <a:ext cx="3685314" cy="44816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nSpc>
                <a:spcPct val="200000"/>
              </a:lnSpc>
              <a:spcBef>
                <a:spcPts val="0"/>
              </a:spcBef>
              <a:spcAft>
                <a:spcPts val="800"/>
              </a:spcAft>
            </a:pPr>
            <a:r>
              <a:rPr lang="en-GB" sz="1200" dirty="0">
                <a:solidFill>
                  <a:schemeClr val="bg1"/>
                </a:solidFill>
                <a:effectLst/>
                <a:latin typeface="Times New Roman" panose="02020603050405020304" pitchFamily="18" charset="0"/>
                <a:ea typeface="Calibri" panose="020F0502020204030204" pitchFamily="34" charset="0"/>
              </a:rPr>
              <a:t>There are high chances of misinterpretation of data in the results from the quality improvement strategies about the patients' health.</a:t>
            </a:r>
            <a:endParaRPr lang="en-US" sz="1200" dirty="0">
              <a:solidFill>
                <a:schemeClr val="bg1"/>
              </a:solidFill>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200" dirty="0">
                <a:solidFill>
                  <a:schemeClr val="bg1"/>
                </a:solidFill>
                <a:effectLst/>
                <a:latin typeface="Times New Roman" panose="02020603050405020304" pitchFamily="18" charset="0"/>
                <a:ea typeface="Calibri" panose="020F0502020204030204" pitchFamily="34" charset="0"/>
              </a:rPr>
              <a:t>Their researcher can be biased about the effectiveness of the plans' improvement, hence giving incorrect information about the quality management strategies of gestational diabetes.</a:t>
            </a:r>
            <a:endParaRPr lang="en-US" sz="1200" dirty="0">
              <a:solidFill>
                <a:schemeClr val="bg1"/>
              </a:solidFill>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200" dirty="0">
                <a:solidFill>
                  <a:schemeClr val="bg1"/>
                </a:solidFill>
                <a:effectLst/>
                <a:latin typeface="Times New Roman" panose="02020603050405020304" pitchFamily="18" charset="0"/>
                <a:ea typeface="Calibri" panose="020F0502020204030204" pitchFamily="34" charset="0"/>
              </a:rPr>
              <a:t>The PDCA model does not provide information about the expected risks or challenges expected during the implementation of gestational equality improvement strategies(Han et al.,2017).</a:t>
            </a:r>
            <a:endParaRPr lang="en-US" sz="1200" dirty="0">
              <a:solidFill>
                <a:schemeClr val="bg1"/>
              </a:solidFill>
              <a:effectLst/>
              <a:latin typeface="Times New Roman" panose="02020603050405020304" pitchFamily="18" charset="0"/>
              <a:ea typeface="Calibri" panose="020F0502020204030204" pitchFamily="34" charset="0"/>
            </a:endParaRPr>
          </a:p>
        </p:txBody>
      </p:sp>
      <p:sp>
        <p:nvSpPr>
          <p:cNvPr id="14" name="Rectangle 13">
            <a:extLst>
              <a:ext uri="{FF2B5EF4-FFF2-40B4-BE49-F238E27FC236}">
                <a16:creationId xmlns:a16="http://schemas.microsoft.com/office/drawing/2014/main" id="{E5D8F4D1-86C0-498C-AB1F-4ACEFEC9D905}"/>
              </a:ext>
            </a:extLst>
          </p:cNvPr>
          <p:cNvSpPr/>
          <p:nvPr/>
        </p:nvSpPr>
        <p:spPr>
          <a:xfrm>
            <a:off x="4253343" y="10401150"/>
            <a:ext cx="3685314" cy="6812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800" b="1" dirty="0">
                <a:solidFill>
                  <a:schemeClr val="accent4">
                    <a:lumMod val="20000"/>
                    <a:lumOff val="80000"/>
                  </a:schemeClr>
                </a:solidFill>
                <a:effectLst/>
                <a:latin typeface="Times New Roman" panose="02020603050405020304" pitchFamily="18" charset="0"/>
                <a:ea typeface="Calibri" panose="020F0502020204030204" pitchFamily="34" charset="0"/>
              </a:rPr>
              <a:t>Change strategy foundation</a:t>
            </a:r>
            <a:endParaRPr lang="en-US" sz="1800" dirty="0">
              <a:solidFill>
                <a:schemeClr val="accent4">
                  <a:lumMod val="20000"/>
                  <a:lumOff val="80000"/>
                </a:schemeClr>
              </a:solidFill>
              <a:effectLst/>
              <a:latin typeface="Times New Roman" panose="02020603050405020304" pitchFamily="18" charset="0"/>
              <a:ea typeface="Calibri" panose="020F0502020204030204" pitchFamily="34" charset="0"/>
            </a:endParaRPr>
          </a:p>
        </p:txBody>
      </p:sp>
      <p:sp>
        <p:nvSpPr>
          <p:cNvPr id="15" name="Rectangle 14">
            <a:extLst>
              <a:ext uri="{FF2B5EF4-FFF2-40B4-BE49-F238E27FC236}">
                <a16:creationId xmlns:a16="http://schemas.microsoft.com/office/drawing/2014/main" id="{BB1A539F-E65C-4D2A-AF12-5A77E3D10AEF}"/>
              </a:ext>
            </a:extLst>
          </p:cNvPr>
          <p:cNvSpPr/>
          <p:nvPr/>
        </p:nvSpPr>
        <p:spPr>
          <a:xfrm>
            <a:off x="4253343" y="11106526"/>
            <a:ext cx="3685314" cy="39226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100" dirty="0">
                <a:solidFill>
                  <a:schemeClr val="bg1"/>
                </a:solidFill>
                <a:effectLst/>
                <a:latin typeface="Times New Roman" panose="02020603050405020304" pitchFamily="18" charset="0"/>
                <a:ea typeface="Calibri" panose="020F0502020204030204" pitchFamily="34" charset="0"/>
              </a:rPr>
              <a:t>Exercise and diet strategies are the most effective and common ways to manage gestational diabetes. Studies show that proper diet and constant exercise by gestational diabetes patients improve their health status by reducing gestational diabetes complications. Educating the patients on the importance of taking the proper diet reduced the cases of gestational diabetes and the disease complication (</a:t>
            </a:r>
            <a:r>
              <a:rPr lang="en-GB" sz="1100" dirty="0" err="1">
                <a:solidFill>
                  <a:schemeClr val="bg1"/>
                </a:solidFill>
                <a:effectLst/>
                <a:latin typeface="Times New Roman" panose="02020603050405020304" pitchFamily="18" charset="0"/>
                <a:ea typeface="Calibri" panose="020F0502020204030204" pitchFamily="34" charset="0"/>
              </a:rPr>
              <a:t>Kayal</a:t>
            </a:r>
            <a:r>
              <a:rPr lang="en-GB" sz="1100" dirty="0">
                <a:solidFill>
                  <a:schemeClr val="bg1"/>
                </a:solidFill>
                <a:effectLst/>
                <a:latin typeface="Times New Roman" panose="02020603050405020304" pitchFamily="18" charset="0"/>
                <a:ea typeface="Calibri" panose="020F0502020204030204" pitchFamily="34" charset="0"/>
              </a:rPr>
              <a:t> et al., .2016). Lastly, informing the patients on the recommended diet help improves the health of the patient by reducing cases of obesity and overweight. </a:t>
            </a:r>
            <a:endParaRPr lang="en-US" sz="1100" dirty="0">
              <a:solidFill>
                <a:schemeClr val="bg1"/>
              </a:solidFill>
              <a:effectLst/>
              <a:latin typeface="Times New Roman" panose="02020603050405020304" pitchFamily="18" charset="0"/>
              <a:ea typeface="Calibri" panose="020F0502020204030204" pitchFamily="34" charset="0"/>
            </a:endParaRPr>
          </a:p>
        </p:txBody>
      </p:sp>
      <p:sp>
        <p:nvSpPr>
          <p:cNvPr id="16" name="Rectangle 15">
            <a:extLst>
              <a:ext uri="{FF2B5EF4-FFF2-40B4-BE49-F238E27FC236}">
                <a16:creationId xmlns:a16="http://schemas.microsoft.com/office/drawing/2014/main" id="{1385DE9C-5599-4235-AEB1-1C886CD5F3F4}"/>
              </a:ext>
            </a:extLst>
          </p:cNvPr>
          <p:cNvSpPr/>
          <p:nvPr/>
        </p:nvSpPr>
        <p:spPr>
          <a:xfrm>
            <a:off x="4253343" y="15043929"/>
            <a:ext cx="3685314" cy="8981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gn="ctr">
              <a:lnSpc>
                <a:spcPct val="200000"/>
              </a:lnSpc>
              <a:spcBef>
                <a:spcPts val="0"/>
              </a:spcBef>
              <a:spcAft>
                <a:spcPts val="800"/>
              </a:spcAft>
            </a:pPr>
            <a:r>
              <a:rPr lang="en-GB" sz="1800" b="1" dirty="0">
                <a:solidFill>
                  <a:schemeClr val="accent5">
                    <a:lumMod val="20000"/>
                    <a:lumOff val="80000"/>
                  </a:schemeClr>
                </a:solidFill>
                <a:effectLst/>
                <a:latin typeface="Times New Roman" panose="02020603050405020304" pitchFamily="18" charset="0"/>
                <a:ea typeface="Calibri" panose="020F0502020204030204" pitchFamily="34" charset="0"/>
              </a:rPr>
              <a:t>Potential</a:t>
            </a:r>
            <a:r>
              <a:rPr lang="en-GB" sz="1800" b="1" dirty="0">
                <a:solidFill>
                  <a:srgbClr val="000000"/>
                </a:solidFill>
                <a:effectLst/>
                <a:latin typeface="Times New Roman" panose="02020603050405020304" pitchFamily="18" charset="0"/>
                <a:ea typeface="Calibri" panose="020F0502020204030204" pitchFamily="34" charset="0"/>
              </a:rPr>
              <a:t> </a:t>
            </a:r>
            <a:r>
              <a:rPr lang="en-GB" sz="1800" b="1" dirty="0">
                <a:solidFill>
                  <a:schemeClr val="accent5">
                    <a:lumMod val="20000"/>
                    <a:lumOff val="80000"/>
                  </a:schemeClr>
                </a:solidFill>
                <a:effectLst/>
                <a:latin typeface="Times New Roman" panose="02020603050405020304" pitchFamily="18" charset="0"/>
                <a:ea typeface="Calibri" panose="020F0502020204030204" pitchFamily="34" charset="0"/>
              </a:rPr>
              <a:t>challenges</a:t>
            </a:r>
            <a:endParaRPr lang="en-US" sz="1800" dirty="0">
              <a:solidFill>
                <a:schemeClr val="accent5">
                  <a:lumMod val="20000"/>
                  <a:lumOff val="80000"/>
                </a:schemeClr>
              </a:solidFill>
              <a:effectLst/>
              <a:latin typeface="Times New Roman" panose="02020603050405020304" pitchFamily="18" charset="0"/>
              <a:ea typeface="Calibri" panose="020F0502020204030204" pitchFamily="34" charset="0"/>
            </a:endParaRPr>
          </a:p>
        </p:txBody>
      </p:sp>
      <p:sp>
        <p:nvSpPr>
          <p:cNvPr id="17" name="Rectangle 16">
            <a:extLst>
              <a:ext uri="{FF2B5EF4-FFF2-40B4-BE49-F238E27FC236}">
                <a16:creationId xmlns:a16="http://schemas.microsoft.com/office/drawing/2014/main" id="{16F4F794-F1C1-41FF-9B61-0CD83722C09A}"/>
              </a:ext>
            </a:extLst>
          </p:cNvPr>
          <p:cNvSpPr/>
          <p:nvPr/>
        </p:nvSpPr>
        <p:spPr>
          <a:xfrm>
            <a:off x="4253343" y="15942064"/>
            <a:ext cx="3685314" cy="43557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200" dirty="0">
                <a:solidFill>
                  <a:srgbClr val="000000"/>
                </a:solidFill>
                <a:effectLst/>
                <a:latin typeface="Times New Roman" panose="02020603050405020304" pitchFamily="18" charset="0"/>
                <a:ea typeface="Calibri" panose="020F0502020204030204" pitchFamily="34" charset="0"/>
              </a:rPr>
              <a:t>To ensure the health of gestational diabetes patients, it is recommended that they should visit a physical therapist and diet expert to advise them on the necessary health procedures. However, accessing the services of these professionals may be difficult in terms of cost. Furthermore, access to platforms like gyms where the patients can benefit from the equipment to exercise and services of a gym instructor may be challenging due to the availability of these services in rural areas.</a:t>
            </a:r>
            <a:endParaRPr lang="en-US" sz="1200" dirty="0">
              <a:effectLst/>
              <a:latin typeface="Times New Roman" panose="02020603050405020304" pitchFamily="18" charset="0"/>
              <a:ea typeface="Calibri" panose="020F0502020204030204" pitchFamily="34" charset="0"/>
            </a:endParaRPr>
          </a:p>
        </p:txBody>
      </p:sp>
      <p:sp>
        <p:nvSpPr>
          <p:cNvPr id="18" name="Rectangle 17">
            <a:extLst>
              <a:ext uri="{FF2B5EF4-FFF2-40B4-BE49-F238E27FC236}">
                <a16:creationId xmlns:a16="http://schemas.microsoft.com/office/drawing/2014/main" id="{FEFBB758-B6D8-4F34-B4AF-D45C2112880F}"/>
              </a:ext>
            </a:extLst>
          </p:cNvPr>
          <p:cNvSpPr/>
          <p:nvPr/>
        </p:nvSpPr>
        <p:spPr>
          <a:xfrm>
            <a:off x="8046677" y="1018616"/>
            <a:ext cx="4104668" cy="8887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2000" b="1" dirty="0">
                <a:solidFill>
                  <a:schemeClr val="accent3">
                    <a:lumMod val="20000"/>
                    <a:lumOff val="80000"/>
                  </a:schemeClr>
                </a:solidFill>
                <a:effectLst/>
                <a:latin typeface="Times New Roman" panose="02020603050405020304" pitchFamily="18" charset="0"/>
                <a:ea typeface="Calibri" panose="020F0502020204030204" pitchFamily="34" charset="0"/>
              </a:rPr>
              <a:t>Interprofessional benefits</a:t>
            </a:r>
            <a:endParaRPr lang="en-US" sz="2000" dirty="0">
              <a:solidFill>
                <a:schemeClr val="accent3">
                  <a:lumMod val="20000"/>
                  <a:lumOff val="80000"/>
                </a:schemeClr>
              </a:solidFill>
              <a:effectLst/>
              <a:latin typeface="Times New Roman" panose="02020603050405020304" pitchFamily="18" charset="0"/>
              <a:ea typeface="Calibri" panose="020F0502020204030204" pitchFamily="34" charset="0"/>
            </a:endParaRPr>
          </a:p>
        </p:txBody>
      </p:sp>
      <p:sp>
        <p:nvSpPr>
          <p:cNvPr id="19" name="Rectangle 18">
            <a:extLst>
              <a:ext uri="{FF2B5EF4-FFF2-40B4-BE49-F238E27FC236}">
                <a16:creationId xmlns:a16="http://schemas.microsoft.com/office/drawing/2014/main" id="{3A7D38B9-49ED-4C85-8A97-04E0A48A5EE4}"/>
              </a:ext>
            </a:extLst>
          </p:cNvPr>
          <p:cNvSpPr/>
          <p:nvPr/>
        </p:nvSpPr>
        <p:spPr>
          <a:xfrm>
            <a:off x="7938657" y="1931508"/>
            <a:ext cx="4253343" cy="3751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nSpc>
                <a:spcPct val="200000"/>
              </a:lnSpc>
              <a:spcBef>
                <a:spcPts val="0"/>
              </a:spcBef>
              <a:spcAft>
                <a:spcPts val="800"/>
              </a:spcAft>
            </a:pPr>
            <a:r>
              <a:rPr lang="en-GB" sz="1000" dirty="0">
                <a:solidFill>
                  <a:schemeClr val="bg1"/>
                </a:solidFill>
                <a:effectLst/>
                <a:latin typeface="Times New Roman" panose="02020603050405020304" pitchFamily="18" charset="0"/>
                <a:ea typeface="Calibri" panose="020F0502020204030204" pitchFamily="34" charset="0"/>
              </a:rPr>
              <a:t>Gestational diabetes is a chronic disease that affects the majority of women during pregnancy. The collaboration of experts from different fields such as diet experts, pharmacists, </a:t>
            </a:r>
            <a:r>
              <a:rPr lang="en-GB" sz="1000" dirty="0" err="1">
                <a:solidFill>
                  <a:schemeClr val="bg1"/>
                </a:solidFill>
                <a:effectLst/>
                <a:latin typeface="Times New Roman" panose="02020603050405020304" pitchFamily="18" charset="0"/>
                <a:ea typeface="Calibri" panose="020F0502020204030204" pitchFamily="34" charset="0"/>
              </a:rPr>
              <a:t>counselors</a:t>
            </a:r>
            <a:r>
              <a:rPr lang="en-GB" sz="1000" dirty="0">
                <a:solidFill>
                  <a:schemeClr val="bg1"/>
                </a:solidFill>
                <a:effectLst/>
                <a:latin typeface="Times New Roman" panose="02020603050405020304" pitchFamily="18" charset="0"/>
                <a:ea typeface="Calibri" panose="020F0502020204030204" pitchFamily="34" charset="0"/>
              </a:rPr>
              <a:t>, physical therapists, and nurses will help manage the disease (</a:t>
            </a:r>
            <a:r>
              <a:rPr lang="en-GB" sz="1000" dirty="0" err="1">
                <a:solidFill>
                  <a:schemeClr val="bg1"/>
                </a:solidFill>
                <a:effectLst/>
                <a:latin typeface="Times New Roman" panose="02020603050405020304" pitchFamily="18" charset="0"/>
                <a:ea typeface="Calibri" panose="020F0502020204030204" pitchFamily="34" charset="0"/>
              </a:rPr>
              <a:t>Chiefari</a:t>
            </a:r>
            <a:r>
              <a:rPr lang="en-GB" sz="1000" dirty="0">
                <a:solidFill>
                  <a:schemeClr val="bg1"/>
                </a:solidFill>
                <a:effectLst/>
                <a:latin typeface="Times New Roman" panose="02020603050405020304" pitchFamily="18" charset="0"/>
                <a:ea typeface="Calibri" panose="020F0502020204030204" pitchFamily="34" charset="0"/>
              </a:rPr>
              <a:t> et al., .2017). Forming a group of professionals from different health-related fields will help create an influential community-based care </a:t>
            </a:r>
            <a:r>
              <a:rPr lang="en-GB" sz="1000" dirty="0" err="1">
                <a:solidFill>
                  <a:schemeClr val="bg1"/>
                </a:solidFill>
                <a:effectLst/>
                <a:latin typeface="Times New Roman" panose="02020603050405020304" pitchFamily="18" charset="0"/>
                <a:ea typeface="Calibri" panose="020F0502020204030204" pitchFamily="34" charset="0"/>
              </a:rPr>
              <a:t>center</a:t>
            </a:r>
            <a:r>
              <a:rPr lang="en-GB" sz="1000" dirty="0">
                <a:solidFill>
                  <a:schemeClr val="bg1"/>
                </a:solidFill>
                <a:effectLst/>
                <a:latin typeface="Times New Roman" panose="02020603050405020304" pitchFamily="18" charset="0"/>
                <a:ea typeface="Calibri" panose="020F0502020204030204" pitchFamily="34" charset="0"/>
              </a:rPr>
              <a:t> for gestational diabetes patients. The effective collaboration of these professionals will help control the disease and help reduce the disease's risks. The collaboration of these professionals will help educate the patients on the health measures they need to apply to manage the disease.</a:t>
            </a:r>
            <a:endParaRPr lang="en-US" sz="1000" dirty="0">
              <a:solidFill>
                <a:schemeClr val="bg1"/>
              </a:solidFill>
              <a:effectLst/>
              <a:latin typeface="Times New Roman" panose="02020603050405020304" pitchFamily="18" charset="0"/>
              <a:ea typeface="Calibri" panose="020F0502020204030204" pitchFamily="34" charset="0"/>
            </a:endParaRPr>
          </a:p>
        </p:txBody>
      </p:sp>
      <p:sp>
        <p:nvSpPr>
          <p:cNvPr id="20" name="Rectangle 19">
            <a:extLst>
              <a:ext uri="{FF2B5EF4-FFF2-40B4-BE49-F238E27FC236}">
                <a16:creationId xmlns:a16="http://schemas.microsoft.com/office/drawing/2014/main" id="{803B8442-5ABE-48E6-A039-910283A209E2}"/>
              </a:ext>
            </a:extLst>
          </p:cNvPr>
          <p:cNvSpPr/>
          <p:nvPr/>
        </p:nvSpPr>
        <p:spPr>
          <a:xfrm>
            <a:off x="7965763" y="5663812"/>
            <a:ext cx="4253345" cy="8704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457200">
              <a:lnSpc>
                <a:spcPct val="200000"/>
              </a:lnSpc>
              <a:spcBef>
                <a:spcPts val="0"/>
              </a:spcBef>
              <a:spcAft>
                <a:spcPts val="800"/>
              </a:spcAft>
            </a:pPr>
            <a:r>
              <a:rPr lang="en-GB" sz="1800" b="1" dirty="0">
                <a:solidFill>
                  <a:schemeClr val="accent4">
                    <a:lumMod val="20000"/>
                    <a:lumOff val="80000"/>
                  </a:schemeClr>
                </a:solidFill>
                <a:effectLst/>
                <a:latin typeface="Times New Roman" panose="02020603050405020304" pitchFamily="18" charset="0"/>
                <a:ea typeface="Calibri" panose="020F0502020204030204" pitchFamily="34" charset="0"/>
              </a:rPr>
              <a:t>Overall project benefits</a:t>
            </a:r>
            <a:endParaRPr lang="en-US" sz="1800" dirty="0">
              <a:solidFill>
                <a:schemeClr val="accent4">
                  <a:lumMod val="20000"/>
                  <a:lumOff val="80000"/>
                </a:schemeClr>
              </a:solidFill>
              <a:effectLst/>
              <a:latin typeface="Times New Roman" panose="02020603050405020304" pitchFamily="18" charset="0"/>
              <a:ea typeface="Calibri" panose="020F0502020204030204" pitchFamily="34" charset="0"/>
            </a:endParaRPr>
          </a:p>
        </p:txBody>
      </p:sp>
      <p:sp>
        <p:nvSpPr>
          <p:cNvPr id="21" name="Rectangle 20">
            <a:extLst>
              <a:ext uri="{FF2B5EF4-FFF2-40B4-BE49-F238E27FC236}">
                <a16:creationId xmlns:a16="http://schemas.microsoft.com/office/drawing/2014/main" id="{ADDAE821-7C8A-4A89-B002-5BC82C6B5DDD}"/>
              </a:ext>
            </a:extLst>
          </p:cNvPr>
          <p:cNvSpPr/>
          <p:nvPr/>
        </p:nvSpPr>
        <p:spPr>
          <a:xfrm>
            <a:off x="7938655" y="6577295"/>
            <a:ext cx="4253345" cy="47436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nSpc>
                <a:spcPct val="200000"/>
              </a:lnSpc>
              <a:spcBef>
                <a:spcPts val="0"/>
              </a:spcBef>
              <a:spcAft>
                <a:spcPts val="800"/>
              </a:spcAft>
            </a:pPr>
            <a:r>
              <a:rPr lang="en-GB" sz="1200" dirty="0">
                <a:solidFill>
                  <a:srgbClr val="000000"/>
                </a:solidFill>
                <a:effectLst/>
                <a:latin typeface="Times New Roman" panose="02020603050405020304" pitchFamily="18" charset="0"/>
                <a:ea typeface="Calibri" panose="020F0502020204030204" pitchFamily="34" charset="0"/>
              </a:rPr>
              <a:t>This project plays an essential role in improving the management of gestational diabetes. The report shows the efficient application of the PDCA model. The model shows the effectiveness of various plans to manage gestational diabetes(</a:t>
            </a:r>
            <a:r>
              <a:rPr lang="en-GB" sz="1200" dirty="0" err="1">
                <a:solidFill>
                  <a:srgbClr val="000000"/>
                </a:solidFill>
                <a:effectLst/>
                <a:latin typeface="Times New Roman" panose="02020603050405020304" pitchFamily="18" charset="0"/>
                <a:ea typeface="Calibri" panose="020F0502020204030204" pitchFamily="34" charset="0"/>
              </a:rPr>
              <a:t>Plows</a:t>
            </a:r>
            <a:r>
              <a:rPr lang="en-GB" sz="1200" dirty="0">
                <a:solidFill>
                  <a:srgbClr val="000000"/>
                </a:solidFill>
                <a:effectLst/>
                <a:latin typeface="Times New Roman" panose="02020603050405020304" pitchFamily="18" charset="0"/>
                <a:ea typeface="Calibri" panose="020F0502020204030204" pitchFamily="34" charset="0"/>
              </a:rPr>
              <a:t> et al.,.2018).</a:t>
            </a:r>
            <a:endParaRPr lang="en-US" sz="1200" dirty="0">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200" dirty="0">
                <a:solidFill>
                  <a:srgbClr val="000000"/>
                </a:solidFill>
                <a:effectLst/>
                <a:latin typeface="Times New Roman" panose="02020603050405020304" pitchFamily="18" charset="0"/>
                <a:ea typeface="Calibri" panose="020F0502020204030204" pitchFamily="34" charset="0"/>
              </a:rPr>
              <a:t>The PDCA model provides an efficient ground for the evaluation of various strategies for managing gestational diabetes.</a:t>
            </a:r>
            <a:endParaRPr lang="en-US" sz="1200" dirty="0">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200" dirty="0">
                <a:solidFill>
                  <a:srgbClr val="000000"/>
                </a:solidFill>
                <a:effectLst/>
                <a:latin typeface="Times New Roman" panose="02020603050405020304" pitchFamily="18" charset="0"/>
                <a:ea typeface="Calibri" panose="020F0502020204030204" pitchFamily="34" charset="0"/>
              </a:rPr>
              <a:t>The cycle shows the areas that need improvement in the future; for example, the patient needs to improve the diet taken to maintain appropriate body weight.</a:t>
            </a:r>
            <a:endParaRPr lang="en-US" sz="1200" dirty="0">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200" dirty="0">
                <a:solidFill>
                  <a:srgbClr val="000000"/>
                </a:solidFill>
                <a:effectLst/>
                <a:latin typeface="Times New Roman" panose="02020603050405020304" pitchFamily="18" charset="0"/>
                <a:ea typeface="Calibri" panose="020F0502020204030204" pitchFamily="34" charset="0"/>
              </a:rPr>
              <a:t>The quality improvement plan discussed in the project improves the quality of management of gestational diabetes by carefully monitoring the implementation of healthcare strategies.</a:t>
            </a:r>
            <a:endParaRPr lang="en-US" sz="1200" dirty="0">
              <a:effectLst/>
              <a:latin typeface="Times New Roman" panose="02020603050405020304" pitchFamily="18" charset="0"/>
              <a:ea typeface="Calibri" panose="020F0502020204030204" pitchFamily="34" charset="0"/>
            </a:endParaRPr>
          </a:p>
        </p:txBody>
      </p:sp>
      <p:sp>
        <p:nvSpPr>
          <p:cNvPr id="22" name="Rectangle 21">
            <a:extLst>
              <a:ext uri="{FF2B5EF4-FFF2-40B4-BE49-F238E27FC236}">
                <a16:creationId xmlns:a16="http://schemas.microsoft.com/office/drawing/2014/main" id="{E25B0C4B-D500-4FE7-8A43-3F3B953434B9}"/>
              </a:ext>
            </a:extLst>
          </p:cNvPr>
          <p:cNvSpPr/>
          <p:nvPr/>
        </p:nvSpPr>
        <p:spPr>
          <a:xfrm>
            <a:off x="7965763" y="11345068"/>
            <a:ext cx="4253345" cy="4035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5">
                    <a:lumMod val="20000"/>
                    <a:lumOff val="80000"/>
                  </a:schemeClr>
                </a:solidFill>
              </a:rPr>
              <a:t>References</a:t>
            </a:r>
            <a:r>
              <a:rPr lang="en-US" dirty="0">
                <a:solidFill>
                  <a:schemeClr val="bg1"/>
                </a:solidFill>
              </a:rPr>
              <a:t> </a:t>
            </a:r>
          </a:p>
        </p:txBody>
      </p:sp>
      <p:sp>
        <p:nvSpPr>
          <p:cNvPr id="23" name="Rectangle 22">
            <a:extLst>
              <a:ext uri="{FF2B5EF4-FFF2-40B4-BE49-F238E27FC236}">
                <a16:creationId xmlns:a16="http://schemas.microsoft.com/office/drawing/2014/main" id="{9F7BE028-958B-43C3-A889-D0CC207D0BB4}"/>
              </a:ext>
            </a:extLst>
          </p:cNvPr>
          <p:cNvSpPr/>
          <p:nvPr/>
        </p:nvSpPr>
        <p:spPr>
          <a:xfrm>
            <a:off x="7938656" y="11724559"/>
            <a:ext cx="4280452" cy="85584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indent="-457200">
              <a:lnSpc>
                <a:spcPct val="200000"/>
              </a:lnSpc>
              <a:spcBef>
                <a:spcPts val="0"/>
              </a:spcBef>
              <a:spcAft>
                <a:spcPts val="800"/>
              </a:spcAft>
            </a:pPr>
            <a:r>
              <a:rPr lang="en-GB" sz="1200" dirty="0" err="1">
                <a:solidFill>
                  <a:srgbClr val="000000"/>
                </a:solidFill>
                <a:effectLst/>
                <a:latin typeface="Times New Roman" panose="02020603050405020304" pitchFamily="18" charset="0"/>
                <a:ea typeface="Calibri" panose="020F0502020204030204" pitchFamily="34" charset="0"/>
              </a:rPr>
              <a:t>Chiefari</a:t>
            </a:r>
            <a:r>
              <a:rPr lang="en-GB" sz="1200" dirty="0">
                <a:solidFill>
                  <a:srgbClr val="000000"/>
                </a:solidFill>
                <a:effectLst/>
                <a:latin typeface="Times New Roman" panose="02020603050405020304" pitchFamily="18" charset="0"/>
                <a:ea typeface="Calibri" panose="020F0502020204030204" pitchFamily="34" charset="0"/>
              </a:rPr>
              <a:t>, E., Arcidiacono, B., </a:t>
            </a:r>
            <a:r>
              <a:rPr lang="en-GB" sz="1200" dirty="0" err="1">
                <a:solidFill>
                  <a:srgbClr val="000000"/>
                </a:solidFill>
                <a:effectLst/>
                <a:latin typeface="Times New Roman" panose="02020603050405020304" pitchFamily="18" charset="0"/>
                <a:ea typeface="Calibri" panose="020F0502020204030204" pitchFamily="34" charset="0"/>
              </a:rPr>
              <a:t>Foti</a:t>
            </a:r>
            <a:r>
              <a:rPr lang="en-GB" sz="1200" dirty="0">
                <a:solidFill>
                  <a:srgbClr val="000000"/>
                </a:solidFill>
                <a:effectLst/>
                <a:latin typeface="Times New Roman" panose="02020603050405020304" pitchFamily="18" charset="0"/>
                <a:ea typeface="Calibri" panose="020F0502020204030204" pitchFamily="34" charset="0"/>
              </a:rPr>
              <a:t>, D., &amp; Brunetti, A. (2017). Gestational diabetes mellitus: an updated overview. </a:t>
            </a:r>
            <a:r>
              <a:rPr lang="en-GB" sz="1200" i="1" dirty="0">
                <a:solidFill>
                  <a:srgbClr val="000000"/>
                </a:solidFill>
                <a:effectLst/>
                <a:latin typeface="Times New Roman" panose="02020603050405020304" pitchFamily="18" charset="0"/>
                <a:ea typeface="Calibri" panose="020F0502020204030204" pitchFamily="34" charset="0"/>
              </a:rPr>
              <a:t>Journal of endocrinological investigation</a:t>
            </a:r>
            <a:r>
              <a:rPr lang="en-GB" sz="1200" dirty="0">
                <a:solidFill>
                  <a:srgbClr val="000000"/>
                </a:solidFill>
                <a:effectLst/>
                <a:latin typeface="Times New Roman" panose="02020603050405020304" pitchFamily="18" charset="0"/>
                <a:ea typeface="Calibri" panose="020F0502020204030204" pitchFamily="34" charset="0"/>
              </a:rPr>
              <a:t>, </a:t>
            </a:r>
            <a:r>
              <a:rPr lang="en-GB" sz="1200" i="1" dirty="0">
                <a:solidFill>
                  <a:srgbClr val="000000"/>
                </a:solidFill>
                <a:effectLst/>
                <a:latin typeface="Times New Roman" panose="02020603050405020304" pitchFamily="18" charset="0"/>
                <a:ea typeface="Calibri" panose="020F0502020204030204" pitchFamily="34" charset="0"/>
              </a:rPr>
              <a:t>40</a:t>
            </a:r>
            <a:r>
              <a:rPr lang="en-GB" sz="1200" dirty="0">
                <a:solidFill>
                  <a:srgbClr val="000000"/>
                </a:solidFill>
                <a:effectLst/>
                <a:latin typeface="Times New Roman" panose="02020603050405020304" pitchFamily="18" charset="0"/>
                <a:ea typeface="Calibri" panose="020F0502020204030204" pitchFamily="34" charset="0"/>
              </a:rPr>
              <a:t>(9), 899-909.</a:t>
            </a:r>
            <a:endParaRPr lang="en-US" sz="1200" dirty="0">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1200" dirty="0">
                <a:solidFill>
                  <a:srgbClr val="000000"/>
                </a:solidFill>
                <a:effectLst/>
                <a:latin typeface="Times New Roman" panose="02020603050405020304" pitchFamily="18" charset="0"/>
                <a:ea typeface="Calibri" panose="020F0502020204030204" pitchFamily="34" charset="0"/>
              </a:rPr>
              <a:t>Gray, S. G., McGuire, T. M., Cohen, N., &amp; Little, P. J. (2017). The emerging role of metformin in gestational diabetes mellitus. </a:t>
            </a:r>
            <a:r>
              <a:rPr lang="en-GB" sz="1200" i="1" dirty="0">
                <a:solidFill>
                  <a:srgbClr val="000000"/>
                </a:solidFill>
                <a:effectLst/>
                <a:latin typeface="Times New Roman" panose="02020603050405020304" pitchFamily="18" charset="0"/>
                <a:ea typeface="Calibri" panose="020F0502020204030204" pitchFamily="34" charset="0"/>
              </a:rPr>
              <a:t>Diabetes, Obesity and Metabolism</a:t>
            </a:r>
            <a:r>
              <a:rPr lang="en-GB" sz="1200" dirty="0">
                <a:solidFill>
                  <a:srgbClr val="000000"/>
                </a:solidFill>
                <a:effectLst/>
                <a:latin typeface="Times New Roman" panose="02020603050405020304" pitchFamily="18" charset="0"/>
                <a:ea typeface="Calibri" panose="020F0502020204030204" pitchFamily="34" charset="0"/>
              </a:rPr>
              <a:t>, </a:t>
            </a:r>
            <a:r>
              <a:rPr lang="en-GB" sz="1200" i="1" dirty="0">
                <a:solidFill>
                  <a:srgbClr val="000000"/>
                </a:solidFill>
                <a:effectLst/>
                <a:latin typeface="Times New Roman" panose="02020603050405020304" pitchFamily="18" charset="0"/>
                <a:ea typeface="Calibri" panose="020F0502020204030204" pitchFamily="34" charset="0"/>
              </a:rPr>
              <a:t>19</a:t>
            </a:r>
            <a:r>
              <a:rPr lang="en-GB" sz="1200" dirty="0">
                <a:solidFill>
                  <a:srgbClr val="000000"/>
                </a:solidFill>
                <a:effectLst/>
                <a:latin typeface="Times New Roman" panose="02020603050405020304" pitchFamily="18" charset="0"/>
                <a:ea typeface="Calibri" panose="020F0502020204030204" pitchFamily="34" charset="0"/>
              </a:rPr>
              <a:t>(6), 765-772.</a:t>
            </a:r>
            <a:endParaRPr lang="en-US" sz="1200" dirty="0">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1200" dirty="0">
                <a:solidFill>
                  <a:srgbClr val="000000"/>
                </a:solidFill>
                <a:effectLst/>
                <a:latin typeface="Times New Roman" panose="02020603050405020304" pitchFamily="18" charset="0"/>
                <a:ea typeface="Calibri" panose="020F0502020204030204" pitchFamily="34" charset="0"/>
              </a:rPr>
              <a:t>Han, S., Middleton, P., Shepherd, E., Van Ryswyk, E., &amp; Crowther, C. A. (2017). Different types of dietary advice for women with gestational diabetes mellitus. </a:t>
            </a:r>
            <a:r>
              <a:rPr lang="en-GB" sz="1200" i="1" dirty="0">
                <a:solidFill>
                  <a:srgbClr val="000000"/>
                </a:solidFill>
                <a:effectLst/>
                <a:latin typeface="Times New Roman" panose="02020603050405020304" pitchFamily="18" charset="0"/>
                <a:ea typeface="Calibri" panose="020F0502020204030204" pitchFamily="34" charset="0"/>
              </a:rPr>
              <a:t>Cochrane Database of Systematic Reviews</a:t>
            </a:r>
            <a:r>
              <a:rPr lang="en-GB" sz="1200" dirty="0">
                <a:solidFill>
                  <a:srgbClr val="000000"/>
                </a:solidFill>
                <a:effectLst/>
                <a:latin typeface="Times New Roman" panose="02020603050405020304" pitchFamily="18" charset="0"/>
                <a:ea typeface="Calibri" panose="020F0502020204030204" pitchFamily="34" charset="0"/>
              </a:rPr>
              <a:t>, (2).</a:t>
            </a:r>
            <a:endParaRPr lang="en-US" sz="1200" dirty="0">
              <a:effectLst/>
              <a:latin typeface="Times New Roman" panose="02020603050405020304" pitchFamily="18" charset="0"/>
              <a:ea typeface="Calibri" panose="020F0502020204030204" pitchFamily="34" charset="0"/>
            </a:endParaRPr>
          </a:p>
          <a:p>
            <a:pPr marL="457200" marR="0" indent="-457200">
              <a:lnSpc>
                <a:spcPct val="200000"/>
              </a:lnSpc>
              <a:spcBef>
                <a:spcPts val="0"/>
              </a:spcBef>
              <a:spcAft>
                <a:spcPts val="800"/>
              </a:spcAft>
            </a:pPr>
            <a:r>
              <a:rPr lang="en-GB" sz="1200" dirty="0" err="1">
                <a:solidFill>
                  <a:srgbClr val="000000"/>
                </a:solidFill>
                <a:effectLst/>
                <a:latin typeface="Times New Roman" panose="02020603050405020304" pitchFamily="18" charset="0"/>
                <a:ea typeface="Calibri" panose="020F0502020204030204" pitchFamily="34" charset="0"/>
              </a:rPr>
              <a:t>Kayal</a:t>
            </a:r>
            <a:r>
              <a:rPr lang="en-GB" sz="1200" dirty="0">
                <a:solidFill>
                  <a:srgbClr val="000000"/>
                </a:solidFill>
                <a:effectLst/>
                <a:latin typeface="Times New Roman" panose="02020603050405020304" pitchFamily="18" charset="0"/>
                <a:ea typeface="Calibri" panose="020F0502020204030204" pitchFamily="34" charset="0"/>
              </a:rPr>
              <a:t>, A., Mohan, V., Malanda, B., Anjana, R. M., </a:t>
            </a:r>
            <a:r>
              <a:rPr lang="en-GB" sz="1200" dirty="0" err="1">
                <a:solidFill>
                  <a:srgbClr val="000000"/>
                </a:solidFill>
                <a:effectLst/>
                <a:latin typeface="Times New Roman" panose="02020603050405020304" pitchFamily="18" charset="0"/>
                <a:ea typeface="Calibri" panose="020F0502020204030204" pitchFamily="34" charset="0"/>
              </a:rPr>
              <a:t>Bhavadharini</a:t>
            </a:r>
            <a:r>
              <a:rPr lang="en-GB" sz="1200" dirty="0">
                <a:solidFill>
                  <a:srgbClr val="000000"/>
                </a:solidFill>
                <a:effectLst/>
                <a:latin typeface="Times New Roman" panose="02020603050405020304" pitchFamily="18" charset="0"/>
                <a:ea typeface="Calibri" panose="020F0502020204030204" pitchFamily="34" charset="0"/>
              </a:rPr>
              <a:t>, B., Mahalakshmi, M. M., ... &amp; Belton, A. (2016). Women in India with Gestational Diabetes Mellitus Strategy (WINGS): Methodology and development of the model of care for gestational diabetes mellitus (WINGS 4). </a:t>
            </a:r>
            <a:r>
              <a:rPr lang="en-GB" sz="1200" i="1" dirty="0">
                <a:solidFill>
                  <a:srgbClr val="000000"/>
                </a:solidFill>
                <a:effectLst/>
                <a:latin typeface="Times New Roman" panose="02020603050405020304" pitchFamily="18" charset="0"/>
                <a:ea typeface="Calibri" panose="020F0502020204030204" pitchFamily="34" charset="0"/>
              </a:rPr>
              <a:t>Indian journal of endocrinology and metabolism</a:t>
            </a:r>
            <a:r>
              <a:rPr lang="en-GB" sz="1200" dirty="0">
                <a:solidFill>
                  <a:srgbClr val="000000"/>
                </a:solidFill>
                <a:effectLst/>
                <a:latin typeface="Times New Roman" panose="02020603050405020304" pitchFamily="18" charset="0"/>
                <a:ea typeface="Calibri" panose="020F0502020204030204" pitchFamily="34" charset="0"/>
              </a:rPr>
              <a:t>, </a:t>
            </a:r>
            <a:r>
              <a:rPr lang="en-GB" sz="1200" i="1" dirty="0">
                <a:solidFill>
                  <a:srgbClr val="000000"/>
                </a:solidFill>
                <a:effectLst/>
                <a:latin typeface="Times New Roman" panose="02020603050405020304" pitchFamily="18" charset="0"/>
                <a:ea typeface="Calibri" panose="020F0502020204030204" pitchFamily="34" charset="0"/>
              </a:rPr>
              <a:t>20</a:t>
            </a:r>
            <a:r>
              <a:rPr lang="en-GB" sz="1200" dirty="0">
                <a:solidFill>
                  <a:srgbClr val="000000"/>
                </a:solidFill>
                <a:effectLst/>
                <a:latin typeface="Times New Roman" panose="02020603050405020304" pitchFamily="18" charset="0"/>
                <a:ea typeface="Calibri" panose="020F0502020204030204" pitchFamily="34" charset="0"/>
              </a:rPr>
              <a:t>(5), 707.</a:t>
            </a:r>
            <a:endParaRPr lang="en-US" sz="1200" dirty="0">
              <a:effectLst/>
              <a:latin typeface="Times New Roman" panose="02020603050405020304" pitchFamily="18" charset="0"/>
              <a:ea typeface="Calibri" panose="020F0502020204030204" pitchFamily="34" charset="0"/>
            </a:endParaRPr>
          </a:p>
          <a:p>
            <a:pPr marL="0" marR="0" indent="0">
              <a:lnSpc>
                <a:spcPct val="200000"/>
              </a:lnSpc>
              <a:spcBef>
                <a:spcPts val="0"/>
              </a:spcBef>
              <a:spcAft>
                <a:spcPts val="800"/>
              </a:spcAft>
            </a:pPr>
            <a:r>
              <a:rPr lang="en-GB" sz="1200" dirty="0" err="1">
                <a:solidFill>
                  <a:srgbClr val="000000"/>
                </a:solidFill>
                <a:effectLst/>
                <a:latin typeface="Times New Roman" panose="02020603050405020304" pitchFamily="18" charset="0"/>
                <a:ea typeface="Calibri" panose="020F0502020204030204" pitchFamily="34" charset="0"/>
              </a:rPr>
              <a:t>Plows</a:t>
            </a:r>
            <a:r>
              <a:rPr lang="en-GB" sz="1200" dirty="0">
                <a:solidFill>
                  <a:srgbClr val="000000"/>
                </a:solidFill>
                <a:effectLst/>
                <a:latin typeface="Times New Roman" panose="02020603050405020304" pitchFamily="18" charset="0"/>
                <a:ea typeface="Calibri" panose="020F0502020204030204" pitchFamily="34" charset="0"/>
              </a:rPr>
              <a:t>, J. F., Stanley, J. L., Baker, P. N., Reynolds, C. M., &amp; Vickers, M. H. (2018). The pathophysiology of gestational diabetes mellitus. </a:t>
            </a:r>
            <a:r>
              <a:rPr lang="en-GB" sz="1200" i="1" dirty="0">
                <a:solidFill>
                  <a:srgbClr val="000000"/>
                </a:solidFill>
                <a:effectLst/>
                <a:latin typeface="Times New Roman" panose="02020603050405020304" pitchFamily="18" charset="0"/>
                <a:ea typeface="Calibri" panose="020F0502020204030204" pitchFamily="34" charset="0"/>
              </a:rPr>
              <a:t>International journal of molecular sciences</a:t>
            </a:r>
            <a:r>
              <a:rPr lang="en-GB" sz="1200" dirty="0">
                <a:solidFill>
                  <a:srgbClr val="000000"/>
                </a:solidFill>
                <a:effectLst/>
                <a:latin typeface="Times New Roman" panose="02020603050405020304" pitchFamily="18" charset="0"/>
                <a:ea typeface="Calibri" panose="020F0502020204030204" pitchFamily="34" charset="0"/>
              </a:rPr>
              <a:t>, </a:t>
            </a:r>
            <a:r>
              <a:rPr lang="en-GB" sz="1200" i="1" dirty="0">
                <a:solidFill>
                  <a:srgbClr val="000000"/>
                </a:solidFill>
                <a:effectLst/>
                <a:latin typeface="Times New Roman" panose="02020603050405020304" pitchFamily="18" charset="0"/>
                <a:ea typeface="Calibri" panose="020F0502020204030204" pitchFamily="34" charset="0"/>
              </a:rPr>
              <a:t>19</a:t>
            </a:r>
            <a:r>
              <a:rPr lang="en-GB" sz="1200" dirty="0">
                <a:solidFill>
                  <a:srgbClr val="000000"/>
                </a:solidFill>
                <a:effectLst/>
                <a:latin typeface="Times New Roman" panose="02020603050405020304" pitchFamily="18" charset="0"/>
                <a:ea typeface="Calibri" panose="020F0502020204030204" pitchFamily="34" charset="0"/>
              </a:rPr>
              <a:t>(11), 3342</a:t>
            </a:r>
            <a:endParaRPr lang="en-US" sz="1200" dirty="0">
              <a:effectLst/>
              <a:latin typeface="Times New Roman" panose="02020603050405020304" pitchFamily="18" charset="0"/>
              <a:ea typeface="Calibri" panose="020F0502020204030204" pitchFamily="34" charset="0"/>
            </a:endParaRPr>
          </a:p>
        </p:txBody>
      </p:sp>
      <p:sp>
        <p:nvSpPr>
          <p:cNvPr id="24" name="Rectangle 23">
            <a:extLst>
              <a:ext uri="{FF2B5EF4-FFF2-40B4-BE49-F238E27FC236}">
                <a16:creationId xmlns:a16="http://schemas.microsoft.com/office/drawing/2014/main" id="{4F3171FC-2E32-4DC6-9DDC-47BE332CEFC1}"/>
              </a:ext>
            </a:extLst>
          </p:cNvPr>
          <p:cNvSpPr/>
          <p:nvPr/>
        </p:nvSpPr>
        <p:spPr>
          <a:xfrm>
            <a:off x="-2" y="-1"/>
            <a:ext cx="12192000" cy="9649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alibri" panose="020F0502020204030204" pitchFamily="34" charset="0"/>
              </a:rPr>
              <a:t>Poster Quality Improvement </a:t>
            </a:r>
            <a:br>
              <a:rPr lang="en-US" sz="1200" dirty="0">
                <a:latin typeface="Calibri" panose="020F0502020204030204" pitchFamily="34" charset="0"/>
              </a:rPr>
            </a:br>
            <a:r>
              <a:rPr lang="en-US" sz="1200" dirty="0">
                <a:latin typeface="Calibri" panose="020F0502020204030204" pitchFamily="34" charset="0"/>
              </a:rPr>
              <a:t>Name</a:t>
            </a:r>
            <a:br>
              <a:rPr lang="en-US" sz="1200" dirty="0">
                <a:latin typeface="Calibri" panose="020F0502020204030204" pitchFamily="34" charset="0"/>
              </a:rPr>
            </a:br>
            <a:r>
              <a:rPr lang="en-US" sz="1200" dirty="0">
                <a:latin typeface="Calibri" panose="020F0502020204030204" pitchFamily="34" charset="0"/>
              </a:rPr>
              <a:t>Capella University</a:t>
            </a:r>
          </a:p>
          <a:p>
            <a:pPr algn="ctr"/>
            <a:r>
              <a:rPr lang="en-US" sz="1200" dirty="0">
                <a:latin typeface="Calibri" panose="020F0502020204030204" pitchFamily="34" charset="0"/>
              </a:rPr>
              <a:t>Course </a:t>
            </a:r>
            <a:br>
              <a:rPr lang="en-US" sz="1100" dirty="0">
                <a:latin typeface="Calibri" panose="020F0502020204030204" pitchFamily="34" charset="0"/>
              </a:rPr>
            </a:br>
            <a:endParaRPr lang="en-US" dirty="0"/>
          </a:p>
        </p:txBody>
      </p:sp>
      <p:pic>
        <p:nvPicPr>
          <p:cNvPr id="25" name="Picture Placeholder 7">
            <a:extLst>
              <a:ext uri="{FF2B5EF4-FFF2-40B4-BE49-F238E27FC236}">
                <a16:creationId xmlns:a16="http://schemas.microsoft.com/office/drawing/2014/main" id="{0E2EF4C5-4851-4967-978C-6950D50C9DCF}"/>
              </a:ext>
            </a:extLst>
          </p:cNvPr>
          <p:cNvPicPr>
            <a:picLocks noChangeAspect="1"/>
          </p:cNvPicPr>
          <p:nvPr/>
        </p:nvPicPr>
        <p:blipFill>
          <a:blip r:embed="rId3">
            <a:extLst>
              <a:ext uri="{28A0092B-C50C-407E-A947-70E740481C1C}">
                <a14:useLocalDpi xmlns:a14="http://schemas.microsoft.com/office/drawing/2010/main" val="0"/>
              </a:ext>
            </a:extLst>
          </a:blip>
          <a:srcRect t="7273" b="7273"/>
          <a:stretch>
            <a:fillRect/>
          </a:stretch>
        </p:blipFill>
        <p:spPr>
          <a:xfrm>
            <a:off x="658591" y="73599"/>
            <a:ext cx="2031600" cy="855256"/>
          </a:xfrm>
          <a:prstGeom prst="rect">
            <a:avLst/>
          </a:prstGeom>
        </p:spPr>
      </p:pic>
    </p:spTree>
    <p:extLst>
      <p:ext uri="{BB962C8B-B14F-4D97-AF65-F5344CB8AC3E}">
        <p14:creationId xmlns:p14="http://schemas.microsoft.com/office/powerpoint/2010/main" val="27581953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53</TotalTime>
  <Words>1385</Words>
  <Application>Microsoft Office PowerPoint</Application>
  <PresentationFormat>Widescreen</PresentationFormat>
  <Paragraphs>40</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Century Gothic</vt:lpstr>
      <vt:lpstr>Times New Roman</vt:lpstr>
      <vt:lpstr>Wingdings 3</vt:lpstr>
      <vt:lpstr>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 1</dc:creator>
  <cp:lastModifiedBy>user 1</cp:lastModifiedBy>
  <cp:revision>9</cp:revision>
  <dcterms:created xsi:type="dcterms:W3CDTF">2021-04-07T14:36:05Z</dcterms:created>
  <dcterms:modified xsi:type="dcterms:W3CDTF">2021-04-07T15:29:13Z</dcterms:modified>
</cp:coreProperties>
</file>